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256" r:id="rId4"/>
    <p:sldId id="297" r:id="rId5"/>
    <p:sldId id="293" r:id="rId6"/>
    <p:sldId id="257" r:id="rId7"/>
    <p:sldId id="258" r:id="rId8"/>
    <p:sldId id="294" r:id="rId9"/>
    <p:sldId id="295" r:id="rId10"/>
    <p:sldId id="262" r:id="rId11"/>
    <p:sldId id="300" r:id="rId12"/>
    <p:sldId id="301" r:id="rId13"/>
    <p:sldId id="302" r:id="rId14"/>
    <p:sldId id="303" r:id="rId15"/>
    <p:sldId id="304" r:id="rId16"/>
    <p:sldId id="259" r:id="rId17"/>
    <p:sldId id="260" r:id="rId18"/>
    <p:sldId id="264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90" r:id="rId34"/>
    <p:sldId id="288" r:id="rId35"/>
    <p:sldId id="286" r:id="rId36"/>
    <p:sldId id="287" r:id="rId37"/>
    <p:sldId id="291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2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7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8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4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8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2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9AE83-C62E-4B64-8AA4-5F32F8E39CB8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8D3C-7779-44F3-952C-BA1FAECC4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4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yyappa Gundu\Desktop\Cap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76962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734050"/>
            <a:ext cx="269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clip has taken in 1994.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6110309"/>
            <a:ext cx="7692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 along with deep learning have been around for quite sometime.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6750" y="199509"/>
            <a:ext cx="3606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Deep Learning Architecture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t="41134" r="11826" b="9883"/>
          <a:stretch/>
        </p:blipFill>
        <p:spPr bwMode="auto">
          <a:xfrm>
            <a:off x="0" y="1447800"/>
            <a:ext cx="9144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87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yyappa Gundu\Desktop\basic-neur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239000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0600" y="609600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Artificial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6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yyappa Gundu\Desktop\sigm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19" y="685800"/>
            <a:ext cx="3606801" cy="273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yyappa Gundu\Desktop\Rectifi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38523"/>
            <a:ext cx="4191000" cy="318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yyappa Gundu\Desktop\Thresold_fun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3810000" cy="273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Ayyappa Gundu\Desktop\Hyperbolic_tang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421" y="3438524"/>
            <a:ext cx="4038890" cy="303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217116"/>
            <a:ext cx="209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yyappa Gundu\Desktop\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25" y="1388052"/>
            <a:ext cx="7726363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484909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Neural Networks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yyappa Gundu\Desktop\how_do_neural_networks_lea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7010400" cy="44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9200" y="228600"/>
            <a:ext cx="322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Neural Networks Learn?</a:t>
            </a:r>
            <a:endParaRPr lang="en-US" dirty="0"/>
          </a:p>
        </p:txBody>
      </p:sp>
      <p:pic>
        <p:nvPicPr>
          <p:cNvPr id="4" name="Picture 3" descr="C:\Users\Ayyappa Gundu\Desktop\1st_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762000"/>
            <a:ext cx="38100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yyappa Gundu\Desktop\Neural_Networks_with_all_recor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848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452735"/>
            <a:ext cx="2183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Optimization - 1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143000"/>
            <a:ext cx="5905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4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452735"/>
            <a:ext cx="2183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Optimization - 2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3000"/>
            <a:ext cx="71691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92193" y="1307939"/>
            <a:ext cx="6481822" cy="3703900"/>
            <a:chOff x="1192193" y="1307939"/>
            <a:chExt cx="6481822" cy="370390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5" t="34969" r="21716" b="14399"/>
            <a:stretch/>
          </p:blipFill>
          <p:spPr bwMode="auto">
            <a:xfrm>
              <a:off x="1192193" y="1307939"/>
              <a:ext cx="6354502" cy="370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504972" y="4328932"/>
              <a:ext cx="1169043" cy="474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7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16200000">
            <a:off x="616791" y="5369877"/>
            <a:ext cx="717631" cy="7523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16200000">
            <a:off x="1604498" y="5369878"/>
            <a:ext cx="717631" cy="7523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16200000">
            <a:off x="2624996" y="5369879"/>
            <a:ext cx="717631" cy="7523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16200000">
            <a:off x="3680216" y="5369880"/>
            <a:ext cx="717631" cy="7523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6200000">
            <a:off x="1230245" y="3105114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6200000">
            <a:off x="2217952" y="3105115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6200000">
            <a:off x="3194081" y="3105116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6200000">
            <a:off x="2217952" y="934844"/>
            <a:ext cx="717631" cy="75235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2" idx="6"/>
            <a:endCxn id="6" idx="2"/>
          </p:cNvCxnSpPr>
          <p:nvPr/>
        </p:nvCxnSpPr>
        <p:spPr>
          <a:xfrm rot="16200000">
            <a:off x="508768" y="4306946"/>
            <a:ext cx="1547132" cy="61345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6"/>
            <a:endCxn id="7" idx="2"/>
          </p:cNvCxnSpPr>
          <p:nvPr/>
        </p:nvCxnSpPr>
        <p:spPr>
          <a:xfrm rot="16200000">
            <a:off x="1002622" y="3813093"/>
            <a:ext cx="1547131" cy="160116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6"/>
            <a:endCxn id="8" idx="2"/>
          </p:cNvCxnSpPr>
          <p:nvPr/>
        </p:nvCxnSpPr>
        <p:spPr>
          <a:xfrm rot="16200000">
            <a:off x="1490687" y="3325029"/>
            <a:ext cx="1547130" cy="257729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6" idx="2"/>
          </p:cNvCxnSpPr>
          <p:nvPr/>
        </p:nvCxnSpPr>
        <p:spPr>
          <a:xfrm rot="16200000" flipV="1">
            <a:off x="1002621" y="4426547"/>
            <a:ext cx="1547133" cy="374253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6"/>
            <a:endCxn id="7" idx="2"/>
          </p:cNvCxnSpPr>
          <p:nvPr/>
        </p:nvCxnSpPr>
        <p:spPr>
          <a:xfrm rot="16200000">
            <a:off x="1496475" y="4306947"/>
            <a:ext cx="1547132" cy="61345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6"/>
            <a:endCxn id="8" idx="2"/>
          </p:cNvCxnSpPr>
          <p:nvPr/>
        </p:nvCxnSpPr>
        <p:spPr>
          <a:xfrm rot="16200000">
            <a:off x="1984540" y="3818883"/>
            <a:ext cx="1547131" cy="1589583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  <a:endCxn id="6" idx="2"/>
          </p:cNvCxnSpPr>
          <p:nvPr/>
        </p:nvCxnSpPr>
        <p:spPr>
          <a:xfrm rot="16200000" flipV="1">
            <a:off x="1512869" y="3916298"/>
            <a:ext cx="1547134" cy="139475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6"/>
            <a:endCxn id="7" idx="2"/>
          </p:cNvCxnSpPr>
          <p:nvPr/>
        </p:nvCxnSpPr>
        <p:spPr>
          <a:xfrm rot="16200000" flipV="1">
            <a:off x="2006723" y="4410152"/>
            <a:ext cx="1547133" cy="40704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2"/>
          </p:cNvCxnSpPr>
          <p:nvPr/>
        </p:nvCxnSpPr>
        <p:spPr>
          <a:xfrm rot="16200000">
            <a:off x="2494789" y="4329131"/>
            <a:ext cx="1547130" cy="56908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6"/>
            <a:endCxn id="6" idx="2"/>
          </p:cNvCxnSpPr>
          <p:nvPr/>
        </p:nvCxnSpPr>
        <p:spPr>
          <a:xfrm rot="16200000" flipV="1">
            <a:off x="2040479" y="3388689"/>
            <a:ext cx="1547135" cy="244997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6"/>
            <a:endCxn id="7" idx="2"/>
          </p:cNvCxnSpPr>
          <p:nvPr/>
        </p:nvCxnSpPr>
        <p:spPr>
          <a:xfrm rot="16200000" flipV="1">
            <a:off x="2534333" y="3882543"/>
            <a:ext cx="1547134" cy="146226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6"/>
            <a:endCxn id="8" idx="2"/>
          </p:cNvCxnSpPr>
          <p:nvPr/>
        </p:nvCxnSpPr>
        <p:spPr>
          <a:xfrm rot="16200000" flipV="1">
            <a:off x="3022398" y="4370607"/>
            <a:ext cx="1547133" cy="48613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6"/>
            <a:endCxn id="9" idx="2"/>
          </p:cNvCxnSpPr>
          <p:nvPr/>
        </p:nvCxnSpPr>
        <p:spPr>
          <a:xfrm rot="16200000">
            <a:off x="1356594" y="1902302"/>
            <a:ext cx="1452639" cy="987707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6"/>
            <a:endCxn id="9" idx="2"/>
          </p:cNvCxnSpPr>
          <p:nvPr/>
        </p:nvCxnSpPr>
        <p:spPr>
          <a:xfrm rot="16200000">
            <a:off x="1850447" y="2396156"/>
            <a:ext cx="1452640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6"/>
            <a:endCxn id="9" idx="2"/>
          </p:cNvCxnSpPr>
          <p:nvPr/>
        </p:nvCxnSpPr>
        <p:spPr>
          <a:xfrm rot="16200000" flipV="1">
            <a:off x="2338511" y="1908092"/>
            <a:ext cx="1452641" cy="97612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7912" y="6149546"/>
            <a:ext cx="99927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dirty="0" smtClean="0">
                <a:latin typeface="+mj-lt"/>
              </a:rPr>
              <a:t>Input Layer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32414" y="3373571"/>
            <a:ext cx="13677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dirty="0" smtClean="0">
                <a:latin typeface="+mj-lt"/>
              </a:rPr>
              <a:t>Hidden Layer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32413" y="844483"/>
            <a:ext cx="13677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dirty="0" smtClean="0">
                <a:latin typeface="+mj-lt"/>
              </a:rPr>
              <a:t>Output Layer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332729" y="3248023"/>
            <a:ext cx="533400" cy="46653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yyappa Gundu\Desktop\Geoffrey_Hint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"/>
            <a:ext cx="6726238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5754469"/>
            <a:ext cx="448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idea behind deep learning is human brain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96042" y="5181600"/>
            <a:ext cx="321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is the father </a:t>
            </a:r>
            <a:r>
              <a:rPr lang="en-US" dirty="0"/>
              <a:t>of deep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6224559"/>
            <a:ext cx="6483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build neural networks we need lot of data and processing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 rot="16200000">
            <a:off x="616791" y="5369877"/>
            <a:ext cx="717631" cy="7523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 rot="16200000">
            <a:off x="1604498" y="5369878"/>
            <a:ext cx="717631" cy="7523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16200000">
            <a:off x="2624996" y="5369879"/>
            <a:ext cx="717631" cy="7523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16200000">
            <a:off x="3680216" y="5369880"/>
            <a:ext cx="717631" cy="7523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6200000">
            <a:off x="1230245" y="3105114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6200000">
            <a:off x="2217952" y="3105115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6200000">
            <a:off x="3194081" y="3105116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6200000">
            <a:off x="2217952" y="934844"/>
            <a:ext cx="717631" cy="75235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2" idx="6"/>
            <a:endCxn id="6" idx="2"/>
          </p:cNvCxnSpPr>
          <p:nvPr/>
        </p:nvCxnSpPr>
        <p:spPr>
          <a:xfrm rot="16200000">
            <a:off x="508768" y="4306946"/>
            <a:ext cx="1547132" cy="61345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6"/>
            <a:endCxn id="7" idx="2"/>
          </p:cNvCxnSpPr>
          <p:nvPr/>
        </p:nvCxnSpPr>
        <p:spPr>
          <a:xfrm rot="16200000">
            <a:off x="1002622" y="3813093"/>
            <a:ext cx="1547131" cy="160116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6"/>
            <a:endCxn id="8" idx="2"/>
          </p:cNvCxnSpPr>
          <p:nvPr/>
        </p:nvCxnSpPr>
        <p:spPr>
          <a:xfrm rot="16200000">
            <a:off x="1490687" y="3325029"/>
            <a:ext cx="1547130" cy="257729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6" idx="2"/>
          </p:cNvCxnSpPr>
          <p:nvPr/>
        </p:nvCxnSpPr>
        <p:spPr>
          <a:xfrm rot="16200000" flipV="1">
            <a:off x="1002621" y="4426547"/>
            <a:ext cx="1547133" cy="374253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6"/>
            <a:endCxn id="7" idx="2"/>
          </p:cNvCxnSpPr>
          <p:nvPr/>
        </p:nvCxnSpPr>
        <p:spPr>
          <a:xfrm rot="16200000">
            <a:off x="1496475" y="4306947"/>
            <a:ext cx="1547132" cy="61345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6"/>
            <a:endCxn id="8" idx="2"/>
          </p:cNvCxnSpPr>
          <p:nvPr/>
        </p:nvCxnSpPr>
        <p:spPr>
          <a:xfrm rot="16200000">
            <a:off x="1984540" y="3818883"/>
            <a:ext cx="1547131" cy="1589583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6"/>
            <a:endCxn id="6" idx="2"/>
          </p:cNvCxnSpPr>
          <p:nvPr/>
        </p:nvCxnSpPr>
        <p:spPr>
          <a:xfrm rot="16200000" flipV="1">
            <a:off x="1512869" y="3916298"/>
            <a:ext cx="1547134" cy="139475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6"/>
            <a:endCxn id="7" idx="2"/>
          </p:cNvCxnSpPr>
          <p:nvPr/>
        </p:nvCxnSpPr>
        <p:spPr>
          <a:xfrm rot="16200000" flipV="1">
            <a:off x="2006723" y="4410152"/>
            <a:ext cx="1547133" cy="40704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2"/>
          </p:cNvCxnSpPr>
          <p:nvPr/>
        </p:nvCxnSpPr>
        <p:spPr>
          <a:xfrm rot="16200000">
            <a:off x="2494789" y="4329131"/>
            <a:ext cx="1547130" cy="56908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6"/>
            <a:endCxn id="6" idx="2"/>
          </p:cNvCxnSpPr>
          <p:nvPr/>
        </p:nvCxnSpPr>
        <p:spPr>
          <a:xfrm rot="16200000" flipV="1">
            <a:off x="2040479" y="3388689"/>
            <a:ext cx="1547135" cy="2449971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6"/>
            <a:endCxn id="7" idx="2"/>
          </p:cNvCxnSpPr>
          <p:nvPr/>
        </p:nvCxnSpPr>
        <p:spPr>
          <a:xfrm rot="16200000" flipV="1">
            <a:off x="2534333" y="3882543"/>
            <a:ext cx="1547134" cy="146226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6"/>
            <a:endCxn id="8" idx="2"/>
          </p:cNvCxnSpPr>
          <p:nvPr/>
        </p:nvCxnSpPr>
        <p:spPr>
          <a:xfrm rot="16200000" flipV="1">
            <a:off x="3022398" y="4370607"/>
            <a:ext cx="1547133" cy="486135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6"/>
            <a:endCxn id="9" idx="2"/>
          </p:cNvCxnSpPr>
          <p:nvPr/>
        </p:nvCxnSpPr>
        <p:spPr>
          <a:xfrm rot="16200000">
            <a:off x="1356594" y="1902302"/>
            <a:ext cx="1452639" cy="987707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6"/>
            <a:endCxn id="9" idx="2"/>
          </p:cNvCxnSpPr>
          <p:nvPr/>
        </p:nvCxnSpPr>
        <p:spPr>
          <a:xfrm rot="16200000">
            <a:off x="1850447" y="2396156"/>
            <a:ext cx="1452640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6"/>
            <a:endCxn id="9" idx="2"/>
          </p:cNvCxnSpPr>
          <p:nvPr/>
        </p:nvCxnSpPr>
        <p:spPr>
          <a:xfrm rot="16200000" flipV="1">
            <a:off x="2338511" y="1908092"/>
            <a:ext cx="1452641" cy="97612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77912" y="6149546"/>
            <a:ext cx="99927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dirty="0" smtClean="0">
                <a:latin typeface="+mj-lt"/>
              </a:rPr>
              <a:t>Input Layer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32414" y="3373571"/>
            <a:ext cx="13677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dirty="0" smtClean="0">
                <a:latin typeface="+mj-lt"/>
              </a:rPr>
              <a:t>Hidden Layer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32413" y="844483"/>
            <a:ext cx="13677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dirty="0" smtClean="0">
                <a:latin typeface="+mj-lt"/>
              </a:rPr>
              <a:t>Output Layer</a:t>
            </a:r>
          </a:p>
        </p:txBody>
      </p:sp>
      <p:sp>
        <p:nvSpPr>
          <p:cNvPr id="28" name="Oval 27"/>
          <p:cNvSpPr/>
          <p:nvPr/>
        </p:nvSpPr>
        <p:spPr>
          <a:xfrm rot="16200000">
            <a:off x="6413771" y="5369881"/>
            <a:ext cx="717631" cy="75235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6200000">
            <a:off x="6413773" y="3105117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6200000">
            <a:off x="6413774" y="1042566"/>
            <a:ext cx="717631" cy="75235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8" idx="6"/>
            <a:endCxn id="29" idx="2"/>
          </p:cNvCxnSpPr>
          <p:nvPr/>
        </p:nvCxnSpPr>
        <p:spPr>
          <a:xfrm flipV="1">
            <a:off x="6772587" y="3840110"/>
            <a:ext cx="2" cy="1547133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6"/>
            <a:endCxn id="30" idx="2"/>
          </p:cNvCxnSpPr>
          <p:nvPr/>
        </p:nvCxnSpPr>
        <p:spPr>
          <a:xfrm flipV="1">
            <a:off x="6772589" y="1777559"/>
            <a:ext cx="1" cy="134492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9" idx="4"/>
          </p:cNvCxnSpPr>
          <p:nvPr/>
        </p:nvCxnSpPr>
        <p:spPr>
          <a:xfrm>
            <a:off x="7148766" y="3481294"/>
            <a:ext cx="4789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627716" y="2777924"/>
            <a:ext cx="0" cy="70337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798916" y="2777924"/>
            <a:ext cx="182880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812419" y="2777924"/>
            <a:ext cx="0" cy="70337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9" idx="0"/>
          </p:cNvCxnSpPr>
          <p:nvPr/>
        </p:nvCxnSpPr>
        <p:spPr>
          <a:xfrm>
            <a:off x="5812419" y="3481291"/>
            <a:ext cx="583993" cy="3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272946" y="6194224"/>
            <a:ext cx="99927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dirty="0" smtClean="0">
                <a:latin typeface="+mj-lt"/>
              </a:rPr>
              <a:t>Input Layer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97579" y="736761"/>
            <a:ext cx="99927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dirty="0" smtClean="0">
                <a:latin typeface="+mj-lt"/>
              </a:rPr>
              <a:t>Output Layer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72225" y="3613805"/>
            <a:ext cx="99927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400" dirty="0" smtClean="0">
                <a:latin typeface="+mj-lt"/>
              </a:rPr>
              <a:t>RNN Layer</a:t>
            </a:r>
          </a:p>
        </p:txBody>
      </p:sp>
    </p:spTree>
    <p:extLst>
      <p:ext uri="{BB962C8B-B14F-4D97-AF65-F5344CB8AC3E}">
        <p14:creationId xmlns:p14="http://schemas.microsoft.com/office/powerpoint/2010/main" val="26596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35653" y="1567068"/>
            <a:ext cx="1036079" cy="2539799"/>
            <a:chOff x="1180617" y="874733"/>
            <a:chExt cx="1828800" cy="5044946"/>
          </a:xfrm>
        </p:grpSpPr>
        <p:sp>
          <p:nvSpPr>
            <p:cNvPr id="3" name="Oval 2"/>
            <p:cNvSpPr/>
            <p:nvPr/>
          </p:nvSpPr>
          <p:spPr>
            <a:xfrm rot="16200000">
              <a:off x="1795472" y="5184687"/>
              <a:ext cx="717631" cy="75235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 rot="16200000">
              <a:off x="1795474" y="2919923"/>
              <a:ext cx="717631" cy="752354"/>
            </a:xfrm>
            <a:prstGeom prst="ellipse">
              <a:avLst/>
            </a:prstGeom>
            <a:solidFill>
              <a:srgbClr val="E31837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 rot="16200000">
              <a:off x="1795475" y="857372"/>
              <a:ext cx="717631" cy="7523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3" idx="6"/>
              <a:endCxn id="4" idx="2"/>
            </p:cNvCxnSpPr>
            <p:nvPr/>
          </p:nvCxnSpPr>
          <p:spPr>
            <a:xfrm flipV="1">
              <a:off x="2154288" y="3654916"/>
              <a:ext cx="2" cy="1547133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4" idx="6"/>
              <a:endCxn id="5" idx="2"/>
            </p:cNvCxnSpPr>
            <p:nvPr/>
          </p:nvCxnSpPr>
          <p:spPr>
            <a:xfrm flipV="1">
              <a:off x="2154290" y="1592365"/>
              <a:ext cx="1" cy="1344920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4" idx="4"/>
            </p:cNvCxnSpPr>
            <p:nvPr/>
          </p:nvCxnSpPr>
          <p:spPr>
            <a:xfrm>
              <a:off x="2530467" y="3296100"/>
              <a:ext cx="47895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009417" y="2592730"/>
              <a:ext cx="0" cy="70337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80617" y="2592730"/>
              <a:ext cx="182880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194120" y="2592730"/>
              <a:ext cx="0" cy="70337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4" idx="0"/>
            </p:cNvCxnSpPr>
            <p:nvPr/>
          </p:nvCxnSpPr>
          <p:spPr>
            <a:xfrm>
              <a:off x="1194120" y="3296097"/>
              <a:ext cx="583993" cy="3"/>
            </a:xfrm>
            <a:prstGeom prst="straightConnector1">
              <a:avLst/>
            </a:prstGeom>
            <a:ln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/>
          <p:nvPr/>
        </p:nvCxnSpPr>
        <p:spPr>
          <a:xfrm>
            <a:off x="843303" y="4753868"/>
            <a:ext cx="7594641" cy="462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58268" y="4996934"/>
            <a:ext cx="6597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200" b="1" dirty="0" smtClean="0">
                <a:latin typeface="+mj-lt"/>
              </a:rPr>
              <a:t>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9896" y="2431967"/>
            <a:ext cx="8449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400" b="1" dirty="0" smtClean="0">
                <a:latin typeface="+mj-lt"/>
              </a:rPr>
              <a:t>=</a:t>
            </a:r>
          </a:p>
        </p:txBody>
      </p:sp>
      <p:sp>
        <p:nvSpPr>
          <p:cNvPr id="16" name="Oval 15"/>
          <p:cNvSpPr/>
          <p:nvPr/>
        </p:nvSpPr>
        <p:spPr>
          <a:xfrm rot="16200000">
            <a:off x="3002636" y="3713111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6200000">
            <a:off x="3002637" y="2572951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3002638" y="1534592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6"/>
            <a:endCxn id="17" idx="2"/>
          </p:cNvCxnSpPr>
          <p:nvPr/>
        </p:nvCxnSpPr>
        <p:spPr>
          <a:xfrm flipV="1">
            <a:off x="3183277" y="2966709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6"/>
            <a:endCxn id="18" idx="2"/>
          </p:cNvCxnSpPr>
          <p:nvPr/>
        </p:nvCxnSpPr>
        <p:spPr>
          <a:xfrm flipV="1">
            <a:off x="3183278" y="1928350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16200000">
            <a:off x="4246864" y="3713111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4246865" y="2572951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4246866" y="1534592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6"/>
            <a:endCxn id="22" idx="2"/>
          </p:cNvCxnSpPr>
          <p:nvPr/>
        </p:nvCxnSpPr>
        <p:spPr>
          <a:xfrm flipV="1">
            <a:off x="4427505" y="2966709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6"/>
            <a:endCxn id="23" idx="2"/>
          </p:cNvCxnSpPr>
          <p:nvPr/>
        </p:nvCxnSpPr>
        <p:spPr>
          <a:xfrm flipV="1">
            <a:off x="4427506" y="1928350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 rot="16200000">
            <a:off x="5684055" y="3713207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16200000">
            <a:off x="5684056" y="2573047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6200000">
            <a:off x="5684057" y="1534688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26" idx="6"/>
            <a:endCxn id="27" idx="2"/>
          </p:cNvCxnSpPr>
          <p:nvPr/>
        </p:nvCxnSpPr>
        <p:spPr>
          <a:xfrm flipV="1">
            <a:off x="5864696" y="2966805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6"/>
            <a:endCxn id="28" idx="2"/>
          </p:cNvCxnSpPr>
          <p:nvPr/>
        </p:nvCxnSpPr>
        <p:spPr>
          <a:xfrm flipV="1">
            <a:off x="5864697" y="1928446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rot="16200000">
            <a:off x="7005499" y="3713109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6200000">
            <a:off x="7005500" y="2572949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6200000">
            <a:off x="7005501" y="1534590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1" idx="6"/>
            <a:endCxn id="32" idx="2"/>
          </p:cNvCxnSpPr>
          <p:nvPr/>
        </p:nvCxnSpPr>
        <p:spPr>
          <a:xfrm flipV="1">
            <a:off x="7186140" y="2966707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6"/>
            <a:endCxn id="33" idx="2"/>
          </p:cNvCxnSpPr>
          <p:nvPr/>
        </p:nvCxnSpPr>
        <p:spPr>
          <a:xfrm flipV="1">
            <a:off x="7186141" y="1928348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6200000">
            <a:off x="8250501" y="3713207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rot="16200000">
            <a:off x="8250502" y="2573047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6200000">
            <a:off x="8250503" y="1534688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6" idx="6"/>
            <a:endCxn id="37" idx="2"/>
          </p:cNvCxnSpPr>
          <p:nvPr/>
        </p:nvCxnSpPr>
        <p:spPr>
          <a:xfrm flipV="1">
            <a:off x="8431142" y="2966805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6"/>
            <a:endCxn id="38" idx="2"/>
          </p:cNvCxnSpPr>
          <p:nvPr/>
        </p:nvCxnSpPr>
        <p:spPr>
          <a:xfrm flipV="1">
            <a:off x="8431143" y="1928446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4"/>
            <a:endCxn id="22" idx="0"/>
          </p:cNvCxnSpPr>
          <p:nvPr/>
        </p:nvCxnSpPr>
        <p:spPr>
          <a:xfrm>
            <a:off x="3396395" y="2786069"/>
            <a:ext cx="817993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2" idx="4"/>
            <a:endCxn id="27" idx="0"/>
          </p:cNvCxnSpPr>
          <p:nvPr/>
        </p:nvCxnSpPr>
        <p:spPr>
          <a:xfrm>
            <a:off x="4640623" y="2786069"/>
            <a:ext cx="1010956" cy="9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4"/>
            <a:endCxn id="32" idx="0"/>
          </p:cNvCxnSpPr>
          <p:nvPr/>
        </p:nvCxnSpPr>
        <p:spPr>
          <a:xfrm flipV="1">
            <a:off x="6077814" y="2786067"/>
            <a:ext cx="895209" cy="98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81418" y="2616633"/>
            <a:ext cx="5208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000" b="1" dirty="0" smtClean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022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Arrow Connector 100"/>
          <p:cNvCxnSpPr/>
          <p:nvPr/>
        </p:nvCxnSpPr>
        <p:spPr>
          <a:xfrm>
            <a:off x="1219200" y="5791200"/>
            <a:ext cx="7594641" cy="4629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620000" y="5410200"/>
            <a:ext cx="65975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200" b="1" dirty="0" smtClean="0">
                <a:latin typeface="+mj-lt"/>
              </a:rPr>
              <a:t>Time</a:t>
            </a:r>
          </a:p>
        </p:txBody>
      </p:sp>
      <p:sp>
        <p:nvSpPr>
          <p:cNvPr id="103" name="Oval 102"/>
          <p:cNvSpPr/>
          <p:nvPr/>
        </p:nvSpPr>
        <p:spPr>
          <a:xfrm rot="16200000">
            <a:off x="3002636" y="3713111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16200000">
            <a:off x="3002637" y="2572951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16200000">
            <a:off x="3002638" y="1534592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>
            <a:stCxn id="103" idx="6"/>
            <a:endCxn id="104" idx="2"/>
          </p:cNvCxnSpPr>
          <p:nvPr/>
        </p:nvCxnSpPr>
        <p:spPr>
          <a:xfrm flipV="1">
            <a:off x="3183277" y="2966709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4" idx="6"/>
            <a:endCxn id="105" idx="2"/>
          </p:cNvCxnSpPr>
          <p:nvPr/>
        </p:nvCxnSpPr>
        <p:spPr>
          <a:xfrm flipV="1">
            <a:off x="3183278" y="1928350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 rot="16200000">
            <a:off x="4246864" y="3713111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16200000">
            <a:off x="4246865" y="2572951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16200000">
            <a:off x="4246866" y="1534592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>
            <a:stCxn id="108" idx="6"/>
            <a:endCxn id="109" idx="2"/>
          </p:cNvCxnSpPr>
          <p:nvPr/>
        </p:nvCxnSpPr>
        <p:spPr>
          <a:xfrm flipV="1">
            <a:off x="4427505" y="2966709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9" idx="6"/>
            <a:endCxn id="110" idx="2"/>
          </p:cNvCxnSpPr>
          <p:nvPr/>
        </p:nvCxnSpPr>
        <p:spPr>
          <a:xfrm flipV="1">
            <a:off x="4427506" y="1928350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/>
          <p:cNvSpPr/>
          <p:nvPr/>
        </p:nvSpPr>
        <p:spPr>
          <a:xfrm rot="16200000">
            <a:off x="5684055" y="3713207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 rot="16200000">
            <a:off x="5684056" y="2573047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16200000">
            <a:off x="5684057" y="1534688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113" idx="6"/>
            <a:endCxn id="114" idx="2"/>
          </p:cNvCxnSpPr>
          <p:nvPr/>
        </p:nvCxnSpPr>
        <p:spPr>
          <a:xfrm flipV="1">
            <a:off x="5864696" y="2966805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4" idx="6"/>
            <a:endCxn id="115" idx="2"/>
          </p:cNvCxnSpPr>
          <p:nvPr/>
        </p:nvCxnSpPr>
        <p:spPr>
          <a:xfrm flipV="1">
            <a:off x="5864697" y="1928446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 rot="16200000">
            <a:off x="7005499" y="3713109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16200000">
            <a:off x="7005500" y="2572949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 rot="16200000">
            <a:off x="7005501" y="1534590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>
            <a:stCxn id="118" idx="6"/>
            <a:endCxn id="119" idx="2"/>
          </p:cNvCxnSpPr>
          <p:nvPr/>
        </p:nvCxnSpPr>
        <p:spPr>
          <a:xfrm flipV="1">
            <a:off x="7186140" y="2966707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9" idx="6"/>
            <a:endCxn id="120" idx="2"/>
          </p:cNvCxnSpPr>
          <p:nvPr/>
        </p:nvCxnSpPr>
        <p:spPr>
          <a:xfrm flipV="1">
            <a:off x="7186141" y="1928348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 rot="16200000">
            <a:off x="8250501" y="3713207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 rot="16200000">
            <a:off x="8250502" y="2573047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 rot="16200000">
            <a:off x="8250503" y="1534688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/>
          <p:cNvCxnSpPr>
            <a:stCxn id="123" idx="6"/>
            <a:endCxn id="124" idx="2"/>
          </p:cNvCxnSpPr>
          <p:nvPr/>
        </p:nvCxnSpPr>
        <p:spPr>
          <a:xfrm flipV="1">
            <a:off x="8431142" y="2966805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4" idx="6"/>
            <a:endCxn id="125" idx="2"/>
          </p:cNvCxnSpPr>
          <p:nvPr/>
        </p:nvCxnSpPr>
        <p:spPr>
          <a:xfrm flipV="1">
            <a:off x="8431143" y="1928446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4" idx="4"/>
            <a:endCxn id="109" idx="0"/>
          </p:cNvCxnSpPr>
          <p:nvPr/>
        </p:nvCxnSpPr>
        <p:spPr>
          <a:xfrm>
            <a:off x="3396395" y="2786069"/>
            <a:ext cx="817993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09" idx="4"/>
            <a:endCxn id="114" idx="0"/>
          </p:cNvCxnSpPr>
          <p:nvPr/>
        </p:nvCxnSpPr>
        <p:spPr>
          <a:xfrm>
            <a:off x="4640623" y="2786069"/>
            <a:ext cx="1010956" cy="9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4" idx="4"/>
            <a:endCxn id="119" idx="0"/>
          </p:cNvCxnSpPr>
          <p:nvPr/>
        </p:nvCxnSpPr>
        <p:spPr>
          <a:xfrm flipV="1">
            <a:off x="6077814" y="2786067"/>
            <a:ext cx="895209" cy="98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581418" y="2616633"/>
            <a:ext cx="5208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000" b="1" dirty="0" smtClean="0">
                <a:latin typeface="+mj-lt"/>
              </a:rPr>
              <a:t>…</a:t>
            </a:r>
          </a:p>
        </p:txBody>
      </p:sp>
      <p:sp>
        <p:nvSpPr>
          <p:cNvPr id="132" name="Oval 131"/>
          <p:cNvSpPr/>
          <p:nvPr/>
        </p:nvSpPr>
        <p:spPr>
          <a:xfrm rot="16200000">
            <a:off x="2547078" y="4101946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 rot="16200000">
            <a:off x="2547079" y="2961786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 rot="16200000">
            <a:off x="2547080" y="1923427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/>
          <p:cNvCxnSpPr>
            <a:stCxn id="132" idx="6"/>
            <a:endCxn id="133" idx="2"/>
          </p:cNvCxnSpPr>
          <p:nvPr/>
        </p:nvCxnSpPr>
        <p:spPr>
          <a:xfrm flipV="1">
            <a:off x="2727719" y="3355544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3" idx="6"/>
            <a:endCxn id="134" idx="2"/>
          </p:cNvCxnSpPr>
          <p:nvPr/>
        </p:nvCxnSpPr>
        <p:spPr>
          <a:xfrm flipV="1">
            <a:off x="2727720" y="2317185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 rot="16200000">
            <a:off x="3791306" y="4101946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 rot="16200000">
            <a:off x="3791307" y="2961786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 rot="16200000">
            <a:off x="3791308" y="1923427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Arrow Connector 139"/>
          <p:cNvCxnSpPr>
            <a:stCxn id="137" idx="6"/>
            <a:endCxn id="138" idx="2"/>
          </p:cNvCxnSpPr>
          <p:nvPr/>
        </p:nvCxnSpPr>
        <p:spPr>
          <a:xfrm flipV="1">
            <a:off x="3971947" y="3355544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8" idx="6"/>
            <a:endCxn id="139" idx="2"/>
          </p:cNvCxnSpPr>
          <p:nvPr/>
        </p:nvCxnSpPr>
        <p:spPr>
          <a:xfrm flipV="1">
            <a:off x="3971948" y="2317185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 rot="16200000">
            <a:off x="5228497" y="4102042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 rot="16200000">
            <a:off x="5228498" y="2961882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 rot="16200000">
            <a:off x="5228499" y="1923523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/>
          <p:cNvCxnSpPr>
            <a:stCxn id="142" idx="6"/>
            <a:endCxn id="143" idx="2"/>
          </p:cNvCxnSpPr>
          <p:nvPr/>
        </p:nvCxnSpPr>
        <p:spPr>
          <a:xfrm flipV="1">
            <a:off x="5409138" y="3355640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43" idx="6"/>
            <a:endCxn id="144" idx="2"/>
          </p:cNvCxnSpPr>
          <p:nvPr/>
        </p:nvCxnSpPr>
        <p:spPr>
          <a:xfrm flipV="1">
            <a:off x="5409139" y="2317281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 rot="16200000">
            <a:off x="6549941" y="4101944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 rot="16200000">
            <a:off x="6549942" y="2961784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 rot="16200000">
            <a:off x="6549943" y="1923425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/>
          <p:cNvCxnSpPr>
            <a:stCxn id="147" idx="6"/>
            <a:endCxn id="148" idx="2"/>
          </p:cNvCxnSpPr>
          <p:nvPr/>
        </p:nvCxnSpPr>
        <p:spPr>
          <a:xfrm flipV="1">
            <a:off x="6730582" y="3355542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48" idx="6"/>
            <a:endCxn id="149" idx="2"/>
          </p:cNvCxnSpPr>
          <p:nvPr/>
        </p:nvCxnSpPr>
        <p:spPr>
          <a:xfrm flipV="1">
            <a:off x="6730583" y="2317183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 rot="16200000">
            <a:off x="7794943" y="4102042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 rot="16200000">
            <a:off x="7794944" y="2961882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 rot="16200000">
            <a:off x="7794945" y="1923523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/>
          <p:cNvCxnSpPr>
            <a:stCxn id="152" idx="6"/>
            <a:endCxn id="153" idx="2"/>
          </p:cNvCxnSpPr>
          <p:nvPr/>
        </p:nvCxnSpPr>
        <p:spPr>
          <a:xfrm flipV="1">
            <a:off x="7975584" y="3355640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3" idx="6"/>
            <a:endCxn id="154" idx="2"/>
          </p:cNvCxnSpPr>
          <p:nvPr/>
        </p:nvCxnSpPr>
        <p:spPr>
          <a:xfrm flipV="1">
            <a:off x="7975585" y="2317281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33" idx="4"/>
            <a:endCxn id="138" idx="0"/>
          </p:cNvCxnSpPr>
          <p:nvPr/>
        </p:nvCxnSpPr>
        <p:spPr>
          <a:xfrm>
            <a:off x="2940837" y="3174904"/>
            <a:ext cx="817993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38" idx="4"/>
            <a:endCxn id="143" idx="0"/>
          </p:cNvCxnSpPr>
          <p:nvPr/>
        </p:nvCxnSpPr>
        <p:spPr>
          <a:xfrm>
            <a:off x="4185065" y="3174904"/>
            <a:ext cx="1010956" cy="9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43" idx="4"/>
            <a:endCxn id="148" idx="0"/>
          </p:cNvCxnSpPr>
          <p:nvPr/>
        </p:nvCxnSpPr>
        <p:spPr>
          <a:xfrm flipV="1">
            <a:off x="5622256" y="3174902"/>
            <a:ext cx="895209" cy="98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7125860" y="3005468"/>
            <a:ext cx="5208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000" b="1" dirty="0" smtClean="0">
                <a:latin typeface="+mj-lt"/>
              </a:rPr>
              <a:t>…</a:t>
            </a:r>
          </a:p>
        </p:txBody>
      </p:sp>
      <p:sp>
        <p:nvSpPr>
          <p:cNvPr id="161" name="Oval 160"/>
          <p:cNvSpPr/>
          <p:nvPr/>
        </p:nvSpPr>
        <p:spPr>
          <a:xfrm rot="16200000">
            <a:off x="2130775" y="4508244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 rot="16200000">
            <a:off x="2130776" y="3368084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 rot="16200000">
            <a:off x="2130777" y="2329725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Arrow Connector 163"/>
          <p:cNvCxnSpPr>
            <a:stCxn id="161" idx="6"/>
            <a:endCxn id="162" idx="2"/>
          </p:cNvCxnSpPr>
          <p:nvPr/>
        </p:nvCxnSpPr>
        <p:spPr>
          <a:xfrm flipV="1">
            <a:off x="2311416" y="3761842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62" idx="6"/>
            <a:endCxn id="163" idx="2"/>
          </p:cNvCxnSpPr>
          <p:nvPr/>
        </p:nvCxnSpPr>
        <p:spPr>
          <a:xfrm flipV="1">
            <a:off x="2311417" y="2723483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 rot="16200000">
            <a:off x="3375003" y="4508244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 rot="16200000">
            <a:off x="3375004" y="3368084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 rot="16200000">
            <a:off x="3375005" y="2329725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Arrow Connector 168"/>
          <p:cNvCxnSpPr>
            <a:stCxn id="166" idx="6"/>
            <a:endCxn id="167" idx="2"/>
          </p:cNvCxnSpPr>
          <p:nvPr/>
        </p:nvCxnSpPr>
        <p:spPr>
          <a:xfrm flipV="1">
            <a:off x="3555644" y="3761842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67" idx="6"/>
            <a:endCxn id="168" idx="2"/>
          </p:cNvCxnSpPr>
          <p:nvPr/>
        </p:nvCxnSpPr>
        <p:spPr>
          <a:xfrm flipV="1">
            <a:off x="3555645" y="2723483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 rot="16200000">
            <a:off x="4812194" y="4508340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 rot="16200000">
            <a:off x="4812195" y="3368180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6200000">
            <a:off x="4812196" y="2329821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>
            <a:stCxn id="171" idx="6"/>
            <a:endCxn id="172" idx="2"/>
          </p:cNvCxnSpPr>
          <p:nvPr/>
        </p:nvCxnSpPr>
        <p:spPr>
          <a:xfrm flipV="1">
            <a:off x="4992835" y="3761938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72" idx="6"/>
            <a:endCxn id="173" idx="2"/>
          </p:cNvCxnSpPr>
          <p:nvPr/>
        </p:nvCxnSpPr>
        <p:spPr>
          <a:xfrm flipV="1">
            <a:off x="4992836" y="2723579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/>
          <p:cNvSpPr/>
          <p:nvPr/>
        </p:nvSpPr>
        <p:spPr>
          <a:xfrm rot="16200000">
            <a:off x="6133638" y="4508242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 rot="16200000">
            <a:off x="6133639" y="3368082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 rot="16200000">
            <a:off x="6133640" y="2329723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Arrow Connector 178"/>
          <p:cNvCxnSpPr>
            <a:stCxn id="176" idx="6"/>
            <a:endCxn id="177" idx="2"/>
          </p:cNvCxnSpPr>
          <p:nvPr/>
        </p:nvCxnSpPr>
        <p:spPr>
          <a:xfrm flipV="1">
            <a:off x="6314279" y="3761840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77" idx="6"/>
            <a:endCxn id="178" idx="2"/>
          </p:cNvCxnSpPr>
          <p:nvPr/>
        </p:nvCxnSpPr>
        <p:spPr>
          <a:xfrm flipV="1">
            <a:off x="6314280" y="2723481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>
          <a:xfrm rot="16200000">
            <a:off x="7378640" y="4508340"/>
            <a:ext cx="361280" cy="4262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 rot="16200000">
            <a:off x="7378641" y="3368180"/>
            <a:ext cx="361280" cy="426235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 rot="16200000">
            <a:off x="7378642" y="2329821"/>
            <a:ext cx="361280" cy="42623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Arrow Connector 183"/>
          <p:cNvCxnSpPr>
            <a:stCxn id="181" idx="6"/>
            <a:endCxn id="182" idx="2"/>
          </p:cNvCxnSpPr>
          <p:nvPr/>
        </p:nvCxnSpPr>
        <p:spPr>
          <a:xfrm flipV="1">
            <a:off x="7559281" y="3761938"/>
            <a:ext cx="1" cy="77888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82" idx="6"/>
            <a:endCxn id="183" idx="2"/>
          </p:cNvCxnSpPr>
          <p:nvPr/>
        </p:nvCxnSpPr>
        <p:spPr>
          <a:xfrm flipV="1">
            <a:off x="7559282" y="2723579"/>
            <a:ext cx="1" cy="67707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62" idx="4"/>
            <a:endCxn id="167" idx="0"/>
          </p:cNvCxnSpPr>
          <p:nvPr/>
        </p:nvCxnSpPr>
        <p:spPr>
          <a:xfrm>
            <a:off x="2524534" y="3581202"/>
            <a:ext cx="817993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67" idx="4"/>
            <a:endCxn id="172" idx="0"/>
          </p:cNvCxnSpPr>
          <p:nvPr/>
        </p:nvCxnSpPr>
        <p:spPr>
          <a:xfrm>
            <a:off x="3768762" y="3581202"/>
            <a:ext cx="1010956" cy="96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72" idx="4"/>
            <a:endCxn id="177" idx="0"/>
          </p:cNvCxnSpPr>
          <p:nvPr/>
        </p:nvCxnSpPr>
        <p:spPr>
          <a:xfrm flipV="1">
            <a:off x="5205953" y="3581200"/>
            <a:ext cx="895209" cy="98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6709557" y="3411766"/>
            <a:ext cx="5208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2000" b="1" dirty="0" smtClean="0">
                <a:latin typeface="+mj-lt"/>
              </a:rPr>
              <a:t>…</a:t>
            </a:r>
          </a:p>
        </p:txBody>
      </p:sp>
      <p:cxnSp>
        <p:nvCxnSpPr>
          <p:cNvPr id="190" name="Straight Arrow Connector 189"/>
          <p:cNvCxnSpPr>
            <a:stCxn id="162" idx="5"/>
            <a:endCxn id="133" idx="1"/>
          </p:cNvCxnSpPr>
          <p:nvPr/>
        </p:nvCxnSpPr>
        <p:spPr>
          <a:xfrm flipV="1">
            <a:off x="2462113" y="3302636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2933090" y="2895600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 flipV="1">
            <a:off x="3695090" y="3278166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/>
          <p:nvPr/>
        </p:nvCxnSpPr>
        <p:spPr>
          <a:xfrm flipV="1">
            <a:off x="4114800" y="2897166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V="1">
            <a:off x="5105400" y="3276600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flipV="1">
            <a:off x="5600090" y="2897166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 flipV="1">
            <a:off x="6477000" y="3278166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V="1">
            <a:off x="6895490" y="2897166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7696200" y="3276600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flipV="1">
            <a:off x="8153400" y="2897166"/>
            <a:ext cx="114910" cy="150834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3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0040" y="76200"/>
            <a:ext cx="8229600" cy="492443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RNN - Applications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2" t="26424" r="21626" b="41297"/>
          <a:stretch/>
        </p:blipFill>
        <p:spPr bwMode="auto">
          <a:xfrm>
            <a:off x="891251" y="1932972"/>
            <a:ext cx="7546694" cy="2361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31757" y="6215076"/>
            <a:ext cx="35071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2"/>
              </a:buClr>
            </a:pPr>
            <a:r>
              <a:rPr lang="en-US" sz="1200" dirty="0" smtClean="0">
                <a:latin typeface="+mj-lt"/>
              </a:rPr>
              <a:t>Ref</a:t>
            </a:r>
            <a:r>
              <a:rPr lang="en-US" sz="1200" dirty="0">
                <a:latin typeface="+mj-lt"/>
              </a:rPr>
              <a:t>: http://karpathy.github.io/2015/05/21/rnn-effectiveness/</a:t>
            </a:r>
            <a:endParaRPr lang="en-US" sz="1200" dirty="0" smtClean="0">
              <a:latin typeface="+mj-lt"/>
            </a:endParaRPr>
          </a:p>
        </p:txBody>
      </p:sp>
      <p:sp>
        <p:nvSpPr>
          <p:cNvPr id="5" name="AutoShape 4" descr="https://hydowa.techmahindra.com/owa/service.svc/s/GetFileAttachment?id=AAMkADVhNGQ5NmY2LTJjMjEtNGNjZS04ODAwLWRjY2MwZmFkNWFmOABGAAAAAABNJLOMSXUwTq33Vo2ZLFUABwBIj%2BXmgu4wRZzY7z15IhceAAAAAAENAABIj%2BXmgu4wRZzY7z15IhceAALcWNWMAAABEgAQAHJqCkmP%2FWBPgU3fEYz%2BuzM%3D&amp;X-OWA-CANARY=Q_BCht0iGkGswZ8-lv6XzX6_MAijBdUINjpVnEQmgjc2Lgcg0-hqGQMy0DgY_-eL4cc0xAC4H_I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1" y="4338577"/>
            <a:ext cx="2504314" cy="144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91251" y="1480497"/>
            <a:ext cx="85652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200" b="1" dirty="0" smtClean="0">
                <a:latin typeface="+mj-lt"/>
              </a:rPr>
              <a:t>Cat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6121" y="1295831"/>
            <a:ext cx="12500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200" b="1" dirty="0" smtClean="0">
                <a:latin typeface="+mj-lt"/>
              </a:rPr>
              <a:t>A horrified cat sitting under the table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3980" y="4338577"/>
            <a:ext cx="12500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200" b="1" dirty="0" smtClean="0">
                <a:latin typeface="+mj-lt"/>
              </a:rPr>
              <a:t>I had an excellent stay at the hotel!!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83980" y="1480497"/>
            <a:ext cx="125006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200" b="1" dirty="0" smtClean="0">
                <a:latin typeface="+mj-lt"/>
              </a:rPr>
              <a:t>Positive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" t="12302" r="51068" b="46559"/>
          <a:stretch/>
        </p:blipFill>
        <p:spPr bwMode="auto">
          <a:xfrm>
            <a:off x="5181600" y="4415257"/>
            <a:ext cx="2007243" cy="107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 t="39038" r="55782" b="14123"/>
          <a:stretch/>
        </p:blipFill>
        <p:spPr bwMode="auto">
          <a:xfrm>
            <a:off x="7500396" y="4465104"/>
            <a:ext cx="696342" cy="75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1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38542" r="39092" b="19792"/>
          <a:stretch>
            <a:fillRect/>
          </a:stretch>
        </p:blipFill>
        <p:spPr bwMode="auto">
          <a:xfrm>
            <a:off x="838200" y="1676400"/>
            <a:ext cx="7162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191000" y="5867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http://colah.github.io/posts/2015-08-Understanding-LSTMs/</a:t>
            </a:r>
          </a:p>
        </p:txBody>
      </p:sp>
    </p:spTree>
    <p:extLst>
      <p:ext uri="{BB962C8B-B14F-4D97-AF65-F5344CB8AC3E}">
        <p14:creationId xmlns:p14="http://schemas.microsoft.com/office/powerpoint/2010/main" val="30187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20040" y="76200"/>
            <a:ext cx="8229600" cy="492443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Vanishing &amp; Exploding Gradients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609137" y="2835798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36909" y="2835798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41532" y="2835798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53558" y="2835798"/>
            <a:ext cx="717631" cy="752354"/>
          </a:xfrm>
          <a:prstGeom prst="ellipse">
            <a:avLst/>
          </a:prstGeom>
          <a:solidFill>
            <a:srgbClr val="E31837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6"/>
            <a:endCxn id="5" idx="2"/>
          </p:cNvCxnSpPr>
          <p:nvPr/>
        </p:nvCxnSpPr>
        <p:spPr>
          <a:xfrm>
            <a:off x="2471189" y="3211975"/>
            <a:ext cx="970343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6"/>
            <a:endCxn id="4" idx="2"/>
          </p:cNvCxnSpPr>
          <p:nvPr/>
        </p:nvCxnSpPr>
        <p:spPr>
          <a:xfrm>
            <a:off x="4159163" y="3211975"/>
            <a:ext cx="877746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6"/>
            <a:endCxn id="3" idx="2"/>
          </p:cNvCxnSpPr>
          <p:nvPr/>
        </p:nvCxnSpPr>
        <p:spPr>
          <a:xfrm>
            <a:off x="5754540" y="3211975"/>
            <a:ext cx="854597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83215" y="3211975"/>
            <a:ext cx="970343" cy="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4"/>
          </p:cNvCxnSpPr>
          <p:nvPr/>
        </p:nvCxnSpPr>
        <p:spPr>
          <a:xfrm flipV="1">
            <a:off x="2081992" y="3588152"/>
            <a:ext cx="30382" cy="113431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4"/>
          </p:cNvCxnSpPr>
          <p:nvPr/>
        </p:nvCxnSpPr>
        <p:spPr>
          <a:xfrm flipV="1">
            <a:off x="3769965" y="3588152"/>
            <a:ext cx="30383" cy="113431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4" idx="4"/>
          </p:cNvCxnSpPr>
          <p:nvPr/>
        </p:nvCxnSpPr>
        <p:spPr>
          <a:xfrm flipV="1">
            <a:off x="5365341" y="3588152"/>
            <a:ext cx="30384" cy="113432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" idx="4"/>
          </p:cNvCxnSpPr>
          <p:nvPr/>
        </p:nvCxnSpPr>
        <p:spPr>
          <a:xfrm flipV="1">
            <a:off x="6929845" y="3588152"/>
            <a:ext cx="38108" cy="113432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12374" y="1701479"/>
            <a:ext cx="30382" cy="113431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00347" y="1701479"/>
            <a:ext cx="30383" cy="1134319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95723" y="1701479"/>
            <a:ext cx="30384" cy="113432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960227" y="1701479"/>
            <a:ext cx="38108" cy="113432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44547" y="3067291"/>
            <a:ext cx="3819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39748" y="3081191"/>
            <a:ext cx="3819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51041" y="3071941"/>
            <a:ext cx="3819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dirty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11449" y="3067290"/>
            <a:ext cx="3819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buClr>
                <a:schemeClr val="tx2"/>
              </a:buClr>
            </a:pPr>
            <a:r>
              <a:rPr lang="en-US" dirty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95515" y="4733518"/>
            <a:ext cx="572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 smtClean="0">
                <a:latin typeface="+mj-lt"/>
              </a:rPr>
              <a:t>X0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83488" y="4734655"/>
            <a:ext cx="572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 smtClean="0">
                <a:latin typeface="+mj-lt"/>
              </a:rPr>
              <a:t>X1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53779" y="4722471"/>
            <a:ext cx="572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 smtClean="0">
                <a:latin typeface="+mj-lt"/>
              </a:rPr>
              <a:t>X2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43368" y="4736371"/>
            <a:ext cx="572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 smtClean="0">
                <a:latin typeface="+mj-lt"/>
              </a:rPr>
              <a:t>X3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41088" y="1413513"/>
            <a:ext cx="572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>
                <a:latin typeface="+mj-lt"/>
              </a:rPr>
              <a:t>E</a:t>
            </a:r>
            <a:r>
              <a:rPr lang="en-US" dirty="0" smtClean="0">
                <a:latin typeface="+mj-lt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13871" y="1404476"/>
            <a:ext cx="572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 smtClean="0">
                <a:latin typeface="+mj-lt"/>
              </a:rPr>
              <a:t>E</a:t>
            </a:r>
            <a:r>
              <a:rPr lang="en-US" dirty="0">
                <a:latin typeface="+mj-lt"/>
              </a:rPr>
              <a:t>1</a:t>
            </a:r>
            <a:endParaRPr lang="en-US" dirty="0" smtClean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4438" y="1424480"/>
            <a:ext cx="572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 smtClean="0">
                <a:latin typeface="+mj-lt"/>
              </a:rPr>
              <a:t>E2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62422" y="1424480"/>
            <a:ext cx="5729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dirty="0" smtClean="0">
                <a:latin typeface="+mj-lt"/>
              </a:rPr>
              <a:t>E3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28136" y="2163541"/>
            <a:ext cx="7352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tx2"/>
              </a:buClr>
            </a:pPr>
            <a:r>
              <a:rPr lang="el-GR" sz="1400" dirty="0" smtClean="0">
                <a:latin typeface="+mj-lt"/>
              </a:rPr>
              <a:t>δ</a:t>
            </a:r>
            <a:r>
              <a:rPr lang="en-US" sz="1400" dirty="0" smtClean="0">
                <a:latin typeface="+mj-lt"/>
              </a:rPr>
              <a:t>E3/</a:t>
            </a:r>
            <a:r>
              <a:rPr lang="el-GR" sz="1400" dirty="0" smtClean="0"/>
              <a:t>δ</a:t>
            </a:r>
            <a:r>
              <a:rPr lang="en-US" sz="1400" dirty="0" smtClean="0"/>
              <a:t>S3</a:t>
            </a:r>
            <a:endParaRPr lang="en-US" sz="1400" dirty="0" smtClean="0">
              <a:latin typeface="+mj-lt"/>
            </a:endParaRPr>
          </a:p>
        </p:txBody>
      </p:sp>
      <p:cxnSp>
        <p:nvCxnSpPr>
          <p:cNvPr id="32" name="Straight Arrow Connector 31"/>
          <p:cNvCxnSpPr>
            <a:stCxn id="30" idx="3"/>
          </p:cNvCxnSpPr>
          <p:nvPr/>
        </p:nvCxnSpPr>
        <p:spPr>
          <a:xfrm flipH="1">
            <a:off x="7193413" y="1562980"/>
            <a:ext cx="41962" cy="1168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149040" y="3570989"/>
            <a:ext cx="41962" cy="1168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573188" y="3588152"/>
            <a:ext cx="41962" cy="1168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968175" y="3570989"/>
            <a:ext cx="41962" cy="1168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284549" y="3588151"/>
            <a:ext cx="41962" cy="1168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789266" y="3067291"/>
            <a:ext cx="75043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222820" y="3067290"/>
            <a:ext cx="75043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581144" y="3083119"/>
            <a:ext cx="75043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77690" y="2716501"/>
            <a:ext cx="7352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tx2"/>
              </a:buClr>
            </a:pPr>
            <a:r>
              <a:rPr lang="el-GR" sz="1400" dirty="0" smtClean="0">
                <a:latin typeface="+mj-lt"/>
              </a:rPr>
              <a:t>δ</a:t>
            </a:r>
            <a:r>
              <a:rPr lang="en-US" sz="1400" dirty="0">
                <a:latin typeface="+mj-lt"/>
              </a:rPr>
              <a:t>S</a:t>
            </a:r>
            <a:r>
              <a:rPr lang="en-US" sz="1400" dirty="0" smtClean="0">
                <a:latin typeface="+mj-lt"/>
              </a:rPr>
              <a:t>3/</a:t>
            </a:r>
            <a:r>
              <a:rPr lang="el-GR" sz="1400" dirty="0" smtClean="0"/>
              <a:t>δ</a:t>
            </a:r>
            <a:r>
              <a:rPr lang="en-US" sz="1400" dirty="0" smtClean="0"/>
              <a:t>S2</a:t>
            </a:r>
            <a:endParaRPr lang="en-US" sz="1400" dirty="0" smtClean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45969" y="2736409"/>
            <a:ext cx="7352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tx2"/>
              </a:buClr>
            </a:pPr>
            <a:r>
              <a:rPr lang="el-GR" sz="1400" dirty="0" smtClean="0">
                <a:latin typeface="+mj-lt"/>
              </a:rPr>
              <a:t>δ</a:t>
            </a:r>
            <a:r>
              <a:rPr lang="en-US" sz="1400" dirty="0" smtClean="0">
                <a:latin typeface="+mj-lt"/>
              </a:rPr>
              <a:t>S</a:t>
            </a:r>
            <a:r>
              <a:rPr lang="en-US" sz="1400" dirty="0">
                <a:latin typeface="+mj-lt"/>
              </a:rPr>
              <a:t>2</a:t>
            </a:r>
            <a:r>
              <a:rPr lang="en-US" sz="1400" dirty="0" smtClean="0">
                <a:latin typeface="+mj-lt"/>
              </a:rPr>
              <a:t>/</a:t>
            </a:r>
            <a:r>
              <a:rPr lang="el-GR" sz="1400" dirty="0" smtClean="0"/>
              <a:t>δ</a:t>
            </a:r>
            <a:r>
              <a:rPr lang="en-US" sz="1400" dirty="0" smtClean="0"/>
              <a:t>S1</a:t>
            </a:r>
            <a:endParaRPr lang="en-US" sz="1400" dirty="0" smtClean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81144" y="2743122"/>
            <a:ext cx="73524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tx2"/>
              </a:buClr>
            </a:pPr>
            <a:r>
              <a:rPr lang="el-GR" sz="1400" dirty="0" smtClean="0">
                <a:latin typeface="+mj-lt"/>
              </a:rPr>
              <a:t>δ</a:t>
            </a:r>
            <a:r>
              <a:rPr lang="en-US" sz="1400" dirty="0" smtClean="0">
                <a:latin typeface="+mj-lt"/>
              </a:rPr>
              <a:t>S1/</a:t>
            </a:r>
            <a:r>
              <a:rPr lang="el-GR" sz="1400" dirty="0" smtClean="0"/>
              <a:t>δ</a:t>
            </a:r>
            <a:r>
              <a:rPr lang="en-US" sz="1400" dirty="0" smtClean="0"/>
              <a:t>S0</a:t>
            </a:r>
            <a:endParaRPr lang="en-US" sz="1400" dirty="0" smtClean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32692" y="5405378"/>
            <a:ext cx="27123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buClr>
                <a:schemeClr val="tx2"/>
              </a:buClr>
            </a:pPr>
            <a:r>
              <a:rPr lang="en-US" sz="1200" dirty="0" smtClean="0">
                <a:latin typeface="+mj-lt"/>
              </a:rPr>
              <a:t>S3 = </a:t>
            </a:r>
            <a:r>
              <a:rPr lang="en-US" sz="1200" dirty="0" err="1" smtClean="0">
                <a:latin typeface="+mj-lt"/>
              </a:rPr>
              <a:t>tanh</a:t>
            </a:r>
            <a:r>
              <a:rPr lang="en-US" sz="1200" dirty="0" smtClean="0">
                <a:latin typeface="+mj-lt"/>
              </a:rPr>
              <a:t>(UX3 + WS2)</a:t>
            </a:r>
          </a:p>
        </p:txBody>
      </p:sp>
    </p:spTree>
    <p:extLst>
      <p:ext uri="{BB962C8B-B14F-4D97-AF65-F5344CB8AC3E}">
        <p14:creationId xmlns:p14="http://schemas.microsoft.com/office/powerpoint/2010/main" val="15141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0" t="31343" r="48078" b="44403"/>
          <a:stretch/>
        </p:blipFill>
        <p:spPr bwMode="auto">
          <a:xfrm>
            <a:off x="2514600" y="1143000"/>
            <a:ext cx="4162568" cy="177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5000" y="228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clouds are in the </a:t>
            </a:r>
            <a:r>
              <a:rPr lang="en-US" i="1" u="sng" dirty="0" smtClean="0"/>
              <a:t>sky</a:t>
            </a:r>
            <a:endParaRPr lang="en-US" i="1" u="sng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55550" r="44230" b="18517"/>
          <a:stretch/>
        </p:blipFill>
        <p:spPr bwMode="auto">
          <a:xfrm>
            <a:off x="1905000" y="4122760"/>
            <a:ext cx="5213446" cy="189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3440668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grew up in France. I love to travel, I have travelled to several countries and I can speak fluent </a:t>
            </a:r>
            <a:r>
              <a:rPr lang="en-US" i="1" u="sng" dirty="0" smtClean="0"/>
              <a:t>French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186929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t="23401" r="24981" b="23110"/>
          <a:stretch/>
        </p:blipFill>
        <p:spPr bwMode="auto">
          <a:xfrm>
            <a:off x="1447800" y="1524000"/>
            <a:ext cx="6847368" cy="391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3048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LSTM - Long Short Term Memory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586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810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http://colah.github.io/posts/2015-08-Understanding-LSTMs/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8382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http://karpathy.github.io/2015/05/21/rnn-effectiveness/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0" t="28925" r="5492" b="9041"/>
          <a:stretch/>
        </p:blipFill>
        <p:spPr bwMode="auto">
          <a:xfrm>
            <a:off x="304800" y="1828800"/>
            <a:ext cx="8415594" cy="365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9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5857" t="38542" r="39092" b="19792"/>
          <a:stretch>
            <a:fillRect/>
          </a:stretch>
        </p:blipFill>
        <p:spPr bwMode="auto">
          <a:xfrm>
            <a:off x="838200" y="1295400"/>
            <a:ext cx="7162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66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228600"/>
            <a:ext cx="5319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Artificial </a:t>
            </a:r>
            <a:r>
              <a:rPr lang="en-US" sz="2400" dirty="0" smtClean="0"/>
              <a:t>Intelligence &amp; Machine Learning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609600" y="1295400"/>
            <a:ext cx="4038600" cy="3581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71600" y="2434936"/>
            <a:ext cx="2661805" cy="24418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33600" y="3508664"/>
            <a:ext cx="1422689" cy="11395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85900" y="1887807"/>
            <a:ext cx="247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Artificial Intelligence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1314" y="2830274"/>
            <a:ext cx="21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3849469"/>
            <a:ext cx="211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Deep 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95454" y="3199606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is a subset of AI which enables the computer to act and make data-driven decisions to carry out a certain task. We use a machine algorithm to parse data, learn from that data, and make informed decisions based on what it has learned.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16236" y="849868"/>
            <a:ext cx="337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is Artificial Intelligence(AI)?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95151" y="1287642"/>
            <a:ext cx="329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Its just a technique that enables the machines to act like humans by replicating their behavior and nature.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5716" y="5779532"/>
            <a:ext cx="6838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is used in layers to create an </a:t>
            </a:r>
            <a:r>
              <a:rPr lang="en-US" dirty="0" smtClean="0"/>
              <a:t>Artificial Neural Network</a:t>
            </a:r>
            <a:r>
              <a:rPr lang="en-US" dirty="0"/>
              <a:t> that can learn and make intelligent decisions on its own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99013" y="5410200"/>
            <a:ext cx="244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is Deep Learning?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17889" y="2678668"/>
            <a:ext cx="277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is Machine Learning?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8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9950" t="32292" r="40109" b="32017"/>
          <a:stretch/>
        </p:blipFill>
        <p:spPr bwMode="auto">
          <a:xfrm>
            <a:off x="0" y="1066800"/>
            <a:ext cx="9103042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57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25988" t="25000" r="25403" b="14583"/>
          <a:stretch>
            <a:fillRect/>
          </a:stretch>
        </p:blipFill>
        <p:spPr bwMode="auto">
          <a:xfrm>
            <a:off x="990600" y="838200"/>
            <a:ext cx="7010400" cy="489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70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20498" t="33333" r="49048" b="37500"/>
          <a:stretch>
            <a:fillRect/>
          </a:stretch>
        </p:blipFill>
        <p:spPr bwMode="auto">
          <a:xfrm>
            <a:off x="1295399" y="1447800"/>
            <a:ext cx="636814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" y="51816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Ayyappa is taking a presentation. Ayyappa is explaining LSTMs. He understands LSTMs quite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0498" t="33333" r="49048" b="37500"/>
          <a:stretch>
            <a:fillRect/>
          </a:stretch>
        </p:blipFill>
        <p:spPr bwMode="auto">
          <a:xfrm>
            <a:off x="1295399" y="1447800"/>
            <a:ext cx="636814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34553" t="23958" r="37336" b="40625"/>
          <a:stretch>
            <a:fillRect/>
          </a:stretch>
        </p:blipFill>
        <p:spPr bwMode="auto">
          <a:xfrm>
            <a:off x="3200400" y="228600"/>
            <a:ext cx="236668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35725" t="32292" r="39092" b="16667"/>
          <a:stretch>
            <a:fillRect/>
          </a:stretch>
        </p:blipFill>
        <p:spPr bwMode="auto">
          <a:xfrm>
            <a:off x="292358" y="0"/>
            <a:ext cx="200608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Curved Connector 2"/>
          <p:cNvCxnSpPr>
            <a:stCxn id="6" idx="3"/>
          </p:cNvCxnSpPr>
          <p:nvPr/>
        </p:nvCxnSpPr>
        <p:spPr>
          <a:xfrm>
            <a:off x="2298439" y="1143000"/>
            <a:ext cx="673361" cy="1143000"/>
          </a:xfrm>
          <a:prstGeom prst="curved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5400000">
            <a:off x="3878035" y="1684565"/>
            <a:ext cx="838200" cy="364670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l="8199" t="52083" r="40849" b="17708"/>
          <a:stretch>
            <a:fillRect/>
          </a:stretch>
        </p:blipFill>
        <p:spPr bwMode="auto">
          <a:xfrm>
            <a:off x="457200" y="1524000"/>
            <a:ext cx="8458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334000" y="304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“Forget Gate 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49530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Ayyappa is taking a presentation. Ram, </a:t>
            </a:r>
            <a:r>
              <a:rPr lang="en-US" dirty="0" err="1" smtClean="0"/>
              <a:t>Ayyappa’s</a:t>
            </a:r>
            <a:r>
              <a:rPr lang="en-US" dirty="0" smtClean="0"/>
              <a:t> friend, 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8199" t="43750" r="36164" b="26042"/>
          <a:stretch>
            <a:fillRect/>
          </a:stretch>
        </p:blipFill>
        <p:spPr bwMode="auto">
          <a:xfrm>
            <a:off x="457200" y="1828800"/>
            <a:ext cx="848710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791200" y="762000"/>
            <a:ext cx="137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“Input Gate”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9530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Rahul is taking a presentation. Ram, </a:t>
            </a:r>
            <a:r>
              <a:rPr lang="en-US" dirty="0" err="1" smtClean="0"/>
              <a:t>Rahul’s</a:t>
            </a:r>
            <a:r>
              <a:rPr lang="en-US" dirty="0" smtClean="0"/>
              <a:t> friend, is sleeping. He holds a PhD.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7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7613" t="36458" r="44363" b="33333"/>
          <a:stretch>
            <a:fillRect/>
          </a:stretch>
        </p:blipFill>
        <p:spPr bwMode="auto">
          <a:xfrm>
            <a:off x="562303" y="1600200"/>
            <a:ext cx="797209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675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7613" t="53125" r="39678" b="15625"/>
          <a:stretch>
            <a:fillRect/>
          </a:stretch>
        </p:blipFill>
        <p:spPr bwMode="auto">
          <a:xfrm>
            <a:off x="152400" y="1600200"/>
            <a:ext cx="8915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838200" y="49530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Ayyappa is taking a presentation. Ram, </a:t>
            </a:r>
            <a:r>
              <a:rPr lang="en-US" dirty="0" err="1" smtClean="0"/>
              <a:t>Ayyappa’s</a:t>
            </a:r>
            <a:r>
              <a:rPr lang="en-US" dirty="0" smtClean="0"/>
              <a:t> friend, is sleeping. He holds a </a:t>
            </a:r>
            <a:r>
              <a:rPr lang="en-US" dirty="0" err="1" smtClean="0"/>
              <a:t>MTech</a:t>
            </a:r>
            <a:r>
              <a:rPr lang="en-US" dirty="0" smtClean="0"/>
              <a:t>. They both are educated.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7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8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528935"/>
            <a:ext cx="419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Limitations of Machine Learning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55401" y="3505200"/>
            <a:ext cx="678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had N-gram Language models, but again, the best thing could have been to capture the entire previous context (rather than last N words) for predicting the next word. With, RNNs, things have changed.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3156" y="1307068"/>
            <a:ext cx="373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cannot handle huge amount of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840468"/>
            <a:ext cx="553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challenge in Machine Learning is a feature Extraction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5401" y="2477869"/>
            <a:ext cx="754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 problems such as object Recognition or hand writing recognition this </a:t>
            </a:r>
          </a:p>
          <a:p>
            <a:r>
              <a:rPr lang="en-US" dirty="0" smtClean="0"/>
              <a:t>Is a huge challenge.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60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381000"/>
            <a:ext cx="79248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When to use Deep Learning or not over others</a:t>
            </a:r>
            <a:r>
              <a:rPr lang="en-US" b="1" dirty="0" smtClean="0"/>
              <a:t>?</a:t>
            </a:r>
          </a:p>
          <a:p>
            <a:endParaRPr lang="en-US" b="1" dirty="0"/>
          </a:p>
          <a:p>
            <a:r>
              <a:rPr lang="en-US" b="1" dirty="0"/>
              <a:t>Deep Learning </a:t>
            </a:r>
            <a:r>
              <a:rPr lang="en-US" dirty="0"/>
              <a:t>out perform other techniques if the </a:t>
            </a:r>
            <a:r>
              <a:rPr lang="en-US" b="1" i="1" dirty="0"/>
              <a:t>data size is large</a:t>
            </a:r>
            <a:r>
              <a:rPr lang="en-US" dirty="0"/>
              <a:t>. But with small data size, traditional </a:t>
            </a:r>
            <a:r>
              <a:rPr lang="en-US" b="1" dirty="0"/>
              <a:t>Machine Learning</a:t>
            </a:r>
            <a:r>
              <a:rPr lang="en-US" dirty="0"/>
              <a:t> algorithms are preferable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Deep </a:t>
            </a:r>
            <a:r>
              <a:rPr lang="en-US" b="1" dirty="0"/>
              <a:t>Learning</a:t>
            </a:r>
            <a:r>
              <a:rPr lang="en-US" dirty="0"/>
              <a:t> techniques need to have </a:t>
            </a:r>
            <a:r>
              <a:rPr lang="en-US" b="1" i="1" dirty="0"/>
              <a:t>high end infrastructure</a:t>
            </a:r>
            <a:r>
              <a:rPr lang="en-US" dirty="0"/>
              <a:t> to train in reasonable time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there is </a:t>
            </a:r>
            <a:r>
              <a:rPr lang="en-US" b="1" i="1" dirty="0"/>
              <a:t>lack of domain understanding for feature </a:t>
            </a:r>
            <a:r>
              <a:rPr lang="en-US" b="1" i="1" dirty="0" err="1"/>
              <a:t>introspection</a:t>
            </a:r>
            <a:r>
              <a:rPr lang="en-US" dirty="0" err="1"/>
              <a:t>,</a:t>
            </a:r>
            <a:r>
              <a:rPr lang="en-US" b="1" dirty="0" err="1"/>
              <a:t>Deep</a:t>
            </a:r>
            <a:r>
              <a:rPr lang="en-US" b="1" dirty="0"/>
              <a:t> Learning</a:t>
            </a:r>
            <a:r>
              <a:rPr lang="en-US" dirty="0"/>
              <a:t> techniques outshines others as you have to worry less about feature engineering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Deep Learning </a:t>
            </a:r>
            <a:r>
              <a:rPr lang="en-US" dirty="0"/>
              <a:t>really shines when it comes to </a:t>
            </a:r>
            <a:r>
              <a:rPr lang="en-US" b="1" i="1" dirty="0"/>
              <a:t>complex problems such as image classification, natural language processing, and speech recognition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24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1744" y="685800"/>
            <a:ext cx="43571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How deep learning solves it?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7" t="41278" r="20896" b="10902"/>
          <a:stretch/>
        </p:blipFill>
        <p:spPr bwMode="auto">
          <a:xfrm>
            <a:off x="841744" y="1912088"/>
            <a:ext cx="7464056" cy="349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94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609600"/>
            <a:ext cx="2386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Biological Neuron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0" t="36483" r="11499" b="9302"/>
          <a:stretch/>
        </p:blipFill>
        <p:spPr bwMode="auto">
          <a:xfrm>
            <a:off x="304800" y="1752600"/>
            <a:ext cx="8610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04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yyappa Gundu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086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52800" y="5726668"/>
            <a:ext cx="275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Learning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yyappa Gundu\Desktop\Deep_Learning Graph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1945"/>
            <a:ext cx="4800601" cy="49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7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489</Words>
  <Application>Microsoft Office PowerPoint</Application>
  <PresentationFormat>On-screen Show (4:3)</PresentationFormat>
  <Paragraphs>100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Ayyappa Gundu</dc:creator>
  <cp:lastModifiedBy>Ayyappa Gundu</cp:lastModifiedBy>
  <cp:revision>31</cp:revision>
  <dcterms:created xsi:type="dcterms:W3CDTF">2018-10-14T11:34:45Z</dcterms:created>
  <dcterms:modified xsi:type="dcterms:W3CDTF">2018-10-18T21:15:16Z</dcterms:modified>
</cp:coreProperties>
</file>